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ks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61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orient="horz" pos="4032">
          <p15:clr>
            <a:srgbClr val="A4A3A4"/>
          </p15:clr>
        </p15:guide>
        <p15:guide id="3" orient="horz" pos="672">
          <p15:clr>
            <a:srgbClr val="A4A3A4"/>
          </p15:clr>
        </p15:guide>
        <p15:guide id="4" pos="2880">
          <p15:clr>
            <a:srgbClr val="A4A3A4"/>
          </p15:clr>
        </p15:guide>
        <p15:guide id="5" pos="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FF99"/>
    <a:srgbClr val="FF3B93"/>
    <a:srgbClr val="E0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0" autoAdjust="0"/>
    <p:restoredTop sz="96057" autoAdjust="0"/>
  </p:normalViewPr>
  <p:slideViewPr>
    <p:cSldViewPr>
      <p:cViewPr varScale="1">
        <p:scale>
          <a:sx n="67" d="100"/>
          <a:sy n="67" d="100"/>
        </p:scale>
        <p:origin x="1452" y="66"/>
      </p:cViewPr>
      <p:guideLst>
        <p:guide orient="horz" pos="2256"/>
        <p:guide orient="horz" pos="4032"/>
        <p:guide orient="horz" pos="672"/>
        <p:guide pos="2880"/>
        <p:guide pos="4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2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9014479179707"/>
          <c:y val="7.3765073484031815E-2"/>
          <c:w val="0.82476572183380881"/>
          <c:h val="0.65818117458157699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Europe</c:v>
                </c:pt>
                <c:pt idx="1">
                  <c:v>Asia-Pacific</c:v>
                </c:pt>
                <c:pt idx="2">
                  <c:v>North America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1"/>
        <c:axId val="-1735745584"/>
        <c:axId val="-1735745040"/>
      </c:barChart>
      <c:catAx>
        <c:axId val="-1735745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-1735745040"/>
        <c:crosses val="autoZero"/>
        <c:auto val="1"/>
        <c:lblAlgn val="ctr"/>
        <c:lblOffset val="100"/>
        <c:noMultiLvlLbl val="0"/>
      </c:catAx>
      <c:valAx>
        <c:axId val="-1735745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1735745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65000"/>
            </a:schemeClr>
          </a:solidFill>
          <a:latin typeface="Trebuchet MS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735133016495863E-2"/>
          <c:y val="2.4143652987895201E-2"/>
          <c:w val="0.83452973396700825"/>
          <c:h val="0.9517126940242096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rebuchet MS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Europe</c:v>
                </c:pt>
                <c:pt idx="1">
                  <c:v>Asia-Pacific</c:v>
                </c:pt>
                <c:pt idx="2">
                  <c:v>North America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905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905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905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5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905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8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8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59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33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2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90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90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8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0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90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90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85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4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25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90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90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3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3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3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90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903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3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37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3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3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4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904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904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0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900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900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904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904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6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47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4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4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90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90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3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1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9015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90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90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3"/>
          <p:cNvPicPr>
            <a:picLocks noChangeAspect="1" noChangeArrowheads="1"/>
          </p:cNvPicPr>
          <p:nvPr/>
        </p:nvPicPr>
        <p:blipFill>
          <a:blip r:embed="rId3"/>
          <a:srcRect l="13004" t="24920" r="26839" b="7787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9715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5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55" name="Picture 3"/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>
            <a:fillRect/>
          </a:stretch>
        </p:blipFill>
        <p:spPr>
          <a:xfrm>
            <a:off x="7142627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048587" name="Title 1"/>
          <p:cNvSpPr txBox="1"/>
          <p:nvPr/>
        </p:nvSpPr>
        <p:spPr>
          <a:xfrm>
            <a:off x="7143" y="714356"/>
            <a:ext cx="9136857" cy="1083964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 Market of 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Ethanol </a:t>
            </a:r>
            <a:endParaRPr lang="en-US" sz="3200" b="1" spc="-15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Global Techno-Commercial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Feasibility Report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Flowchart: Process 5"/>
          <p:cNvSpPr/>
          <p:nvPr/>
        </p:nvSpPr>
        <p:spPr>
          <a:xfrm>
            <a:off x="716280" y="1064524"/>
            <a:ext cx="7741920" cy="510767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32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32"/>
                </a:lnTo>
                <a:cubicBezTo>
                  <a:pt x="6825" y="3336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 EXECUTIVE SUMMARY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2 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Ethanol BASIC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Product Overview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CAS No &amp; Synonyms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Innovator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Launching date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Priority and Patent Expiry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3 GLOBAL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Ethanol FORMS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, GRADES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APPLICATIONS &amp; MECHANISM OF ACTION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Form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Grades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Applications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of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to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PU Foams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4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Ethanol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CONTINENT WISE MANUFACTURERS, MANUFACTURING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VOLUME 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</p:txBody>
      </p:sp>
      <p:sp>
        <p:nvSpPr>
          <p:cNvPr id="1048654" name="Title 1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1/6</a:t>
            </a:r>
          </a:p>
        </p:txBody>
      </p:sp>
      <p:grpSp>
        <p:nvGrpSpPr>
          <p:cNvPr id="82" name="Group 17"/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83" name="Group 18"/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1048655" name="Flowchart: Decision 28"/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56" name="Flowchart: Decision 29"/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57" name="Flowchart: Decision 30"/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19"/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1048658" name="Freeform 63"/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59" name="Freeform 64"/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60" name="Freeform 65"/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61" name="Freeform 66"/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5" name="Group 20"/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1048662" name="Flowchart: Decision 22"/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63" name="Flowchart: Decision 23"/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8664" name="Flowchart: Decision 21"/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Title 1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2/6</a:t>
            </a:r>
          </a:p>
        </p:txBody>
      </p:sp>
      <p:sp>
        <p:nvSpPr>
          <p:cNvPr id="1048666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5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Ethanol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INDIAN MANUFACTURERS, MANUFACTURING VOLUME &amp;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Indian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Manufacturing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Indian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Manufacturers Relevant Contact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Details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6 WORLDWIDE MANUFACTURING PROCESSES,RAW MATERIAL</a:t>
            </a:r>
          </a:p>
          <a:p>
            <a:pPr>
              <a:lnSpc>
                <a:spcPct val="150000"/>
              </a:lnSpc>
            </a:pPr>
            <a:r>
              <a:rPr lang="en-IN" sz="1200" b="1" dirty="0" smtClean="0">
                <a:solidFill>
                  <a:schemeClr val="accent1"/>
                </a:solidFill>
                <a:latin typeface="Trebuchet MS" pitchFamily="34" charset="0"/>
              </a:rPr>
              <a:t>&amp; MANUFACTURING COST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Manfacturing</a:t>
            </a: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process Analysis of </a:t>
            </a:r>
            <a:r>
              <a:rPr lang="en-IN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</a:t>
            </a: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Alkali. All type of Manufacturing</a:t>
            </a:r>
          </a:p>
          <a:p>
            <a:pPr>
              <a:lnSpc>
                <a:spcPct val="150000"/>
              </a:lnSpc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Routes &amp; schematic diagram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cost analysis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7 CHLOR ALKALI (Ethanol) FEASIBILITY ANALYSIS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IN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 pitchFamily="34" charset="0"/>
              </a:rPr>
              <a:t>Raw Material &amp; Production Capacity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IN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 pitchFamily="34" charset="0"/>
              </a:rPr>
              <a:t>Manufacturing Process Description With Comparison Of Various Other Process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IN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 pitchFamily="34" charset="0"/>
              </a:rPr>
              <a:t>Detail Of Hazardous </a:t>
            </a:r>
            <a:r>
              <a:rPr lang="en-IN" sz="12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 pitchFamily="34" charset="0"/>
              </a:rPr>
              <a:t>Chemicalsstorage</a:t>
            </a:r>
            <a:r>
              <a:rPr lang="en-IN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 pitchFamily="34" charset="0"/>
              </a:rPr>
              <a:t> &amp; Handling 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87" name="Group 17"/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88" name="Group 18"/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1048667" name="Flowchart: Decision 29"/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68" name="Flowchart: Decision 39"/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69" name="Flowchart: Decision 40"/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" name="Group 19"/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1048670" name="Freeform 63"/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71" name="Freeform 64"/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72" name="Freeform 65"/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73" name="Freeform 66"/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20"/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1048674" name="Flowchart: Decision 22"/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75" name="Flowchart: Decision 23"/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8676" name="Flowchart: Decision 21"/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Title 1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5/6</a:t>
            </a:r>
          </a:p>
        </p:txBody>
      </p:sp>
      <p:sp>
        <p:nvSpPr>
          <p:cNvPr id="1048678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8 Ethanol RETURN ON INVESTMENT &amp; BREAKEVEN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ANALYSIS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9 PRICE TREND ANALYSIS OF Ethanol FOR 3 YEARS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COUNTRYWISE PRICE TREND ANALYSIS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MANUFACTURERWISE PRICE TREND ANALYSIS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10 Ethanol GLOBAL MARKET WITH PAST AND FUTURE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PREDICTION CONTINENT WISE MANUFACTURERS, MANUFACTURING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 VOLUME 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Continent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Continent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Continent 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Country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Country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Country 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11 Ethanol - CUSTOMER WISE CONSUMPTION, QUANTITY &amp;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CONTACT INFORMATION 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Global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Global Buyers As Per Buying Quantity</a:t>
            </a:r>
          </a:p>
          <a:p>
            <a:pPr marL="171450" indent="-171450">
              <a:lnSpc>
                <a:spcPct val="150000"/>
              </a:lnSpc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92" name="Group 17"/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93" name="Group 18"/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1048679" name="Flowchart: Decision 28"/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80" name="Flowchart: Decision 29"/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81" name="Flowchart: Decision 30"/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19"/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1048682" name="Freeform 63"/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83" name="Freeform 64"/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84" name="Freeform 65"/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85" name="Freeform 66"/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20"/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1048686" name="Flowchart: Decision 22"/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87" name="Flowchart: Decision 23"/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8688" name="Flowchart: Decision 21"/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Title 1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6/6</a:t>
            </a:r>
          </a:p>
        </p:txBody>
      </p:sp>
      <p:sp>
        <p:nvSpPr>
          <p:cNvPr id="1048690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Continent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Continent Wise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Country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Country Wise Buyers As Per Buying Quantity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12 Ethanol WORLDWIDE PATENT &amp; REGULATORY ASPECTS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Patent Filed With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Product Registration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Policy- Anti Dumping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Duty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Export Benefits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License Required For Trade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Regulatory Status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13 Ethanol CONTINENT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WISE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EXPORT/ IMPORT STATISTICS</a:t>
            </a:r>
            <a:endParaRPr lang="en-US" sz="1200" b="1" dirty="0">
              <a:solidFill>
                <a:schemeClr val="accent1"/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Continent Wise Export Statistics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14 Ethanol WORLDWIDE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SWOT ANALYSIS &amp; BUSINESS RECOMMENDATION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SWOT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Analysis (Strength, Weakness, Opportunities &amp; Threat)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Ethanol Business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Prospects &amp; Our Recommendation</a:t>
            </a:r>
          </a:p>
        </p:txBody>
      </p:sp>
      <p:grpSp>
        <p:nvGrpSpPr>
          <p:cNvPr id="97" name="Group 17"/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98" name="Group 18"/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1048691" name="Flowchart: Decision 28"/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92" name="Flowchart: Decision 29"/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93" name="Flowchart: Decision 30"/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19"/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1048694" name="Freeform 63"/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95" name="Freeform 64"/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96" name="Freeform 65"/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97" name="Freeform 66"/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0" name="Group 20"/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1048698" name="Flowchart: Decision 22"/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99" name="Flowchart: Decision 23"/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8700" name="Flowchart: Decision 21"/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Title 1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&amp;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Indian Ethanol Market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sp>
        <p:nvSpPr>
          <p:cNvPr id="1048707" name="Rectangle 3"/>
          <p:cNvSpPr/>
          <p:nvPr/>
        </p:nvSpPr>
        <p:spPr>
          <a:xfrm>
            <a:off x="785786" y="1211033"/>
            <a:ext cx="1611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Global </a:t>
            </a:r>
            <a:r>
              <a:rPr lang="en-US" dirty="0" smtClean="0">
                <a:solidFill>
                  <a:srgbClr val="FD308B"/>
                </a:solidFill>
              </a:rPr>
              <a:t> Ethanol</a:t>
            </a:r>
            <a:endParaRPr lang="en-US" dirty="0">
              <a:solidFill>
                <a:srgbClr val="FD308B"/>
              </a:solidFill>
            </a:endParaRPr>
          </a:p>
          <a:p>
            <a:pPr algn="ctr"/>
            <a:r>
              <a:rPr lang="en-US" dirty="0">
                <a:solidFill>
                  <a:srgbClr val="FD308B"/>
                </a:solidFill>
              </a:rPr>
              <a:t>Market </a:t>
            </a:r>
          </a:p>
        </p:txBody>
      </p:sp>
      <p:pic>
        <p:nvPicPr>
          <p:cNvPr id="2097183" name="Picture 2" descr="C:\Users\user\AppData\Local\Microsoft\Windows\INetCache\IE\X5SN2UOM\16902-illustration-of-a-globe-pv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27285" y="1203960"/>
            <a:ext cx="640080" cy="640080"/>
          </a:xfrm>
          <a:prstGeom prst="rect">
            <a:avLst/>
          </a:prstGeom>
          <a:noFill/>
        </p:spPr>
      </p:pic>
      <p:sp>
        <p:nvSpPr>
          <p:cNvPr id="1048708" name="Rounded Rectangle 2"/>
          <p:cNvSpPr/>
          <p:nvPr/>
        </p:nvSpPr>
        <p:spPr>
          <a:xfrm>
            <a:off x="3475392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048709" name="Rounded Rectangle 14"/>
          <p:cNvSpPr/>
          <p:nvPr/>
        </p:nvSpPr>
        <p:spPr>
          <a:xfrm>
            <a:off x="3566832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9.8 KT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48710" name="Rounded Rectangle 15"/>
          <p:cNvSpPr/>
          <p:nvPr/>
        </p:nvSpPr>
        <p:spPr>
          <a:xfrm>
            <a:off x="5298768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048711" name="Rounded Rectangle 11"/>
          <p:cNvSpPr/>
          <p:nvPr/>
        </p:nvSpPr>
        <p:spPr>
          <a:xfrm>
            <a:off x="5382588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  <a:endParaRPr lang="en-IN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$24.5M</a:t>
            </a: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48712" name="Rounded Rectangle 16"/>
          <p:cNvSpPr/>
          <p:nvPr/>
        </p:nvSpPr>
        <p:spPr>
          <a:xfrm>
            <a:off x="7114525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8713" name="Rounded Rectangle 12"/>
          <p:cNvSpPr/>
          <p:nvPr/>
        </p:nvSpPr>
        <p:spPr>
          <a:xfrm>
            <a:off x="7190725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2016-2022 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10%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48714" name="Rectangle 19"/>
          <p:cNvSpPr/>
          <p:nvPr/>
        </p:nvSpPr>
        <p:spPr>
          <a:xfrm>
            <a:off x="836245" y="2282603"/>
            <a:ext cx="15926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Indian </a:t>
            </a:r>
            <a:r>
              <a:rPr lang="en-US" dirty="0" smtClean="0">
                <a:solidFill>
                  <a:srgbClr val="FD308B"/>
                </a:solidFill>
              </a:rPr>
              <a:t> Ethanol</a:t>
            </a:r>
            <a:endParaRPr lang="en-US" dirty="0">
              <a:solidFill>
                <a:srgbClr val="FD308B"/>
              </a:solidFill>
            </a:endParaRPr>
          </a:p>
          <a:p>
            <a:pPr algn="ctr"/>
            <a:r>
              <a:rPr lang="en-US" dirty="0">
                <a:solidFill>
                  <a:srgbClr val="FD308B"/>
                </a:solidFill>
              </a:rPr>
              <a:t>Market </a:t>
            </a:r>
          </a:p>
        </p:txBody>
      </p:sp>
      <p:sp>
        <p:nvSpPr>
          <p:cNvPr id="1048715" name="Rounded Rectangle 22"/>
          <p:cNvSpPr/>
          <p:nvPr/>
        </p:nvSpPr>
        <p:spPr>
          <a:xfrm>
            <a:off x="3523667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048716" name="Rounded Rectangle 23"/>
          <p:cNvSpPr/>
          <p:nvPr/>
        </p:nvSpPr>
        <p:spPr>
          <a:xfrm>
            <a:off x="3615107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2.1KT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48717" name="Rounded Rectangle 25"/>
          <p:cNvSpPr/>
          <p:nvPr/>
        </p:nvSpPr>
        <p:spPr>
          <a:xfrm>
            <a:off x="5347043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048718" name="Rounded Rectangle 26"/>
          <p:cNvSpPr/>
          <p:nvPr/>
        </p:nvSpPr>
        <p:spPr>
          <a:xfrm>
            <a:off x="5430863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lvl="0" algn="ctr"/>
            <a:r>
              <a:rPr lang="en-US" sz="2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$5.3M</a:t>
            </a: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48719" name="Rounded Rectangle 28"/>
          <p:cNvSpPr/>
          <p:nvPr/>
        </p:nvSpPr>
        <p:spPr>
          <a:xfrm>
            <a:off x="7162800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8720" name="Rounded Rectangle 29"/>
          <p:cNvSpPr/>
          <p:nvPr/>
        </p:nvSpPr>
        <p:spPr>
          <a:xfrm>
            <a:off x="7239000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2016-2022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18%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097184" name="Picture 4" descr="C:\Users\user\AppData\Local\Microsoft\Windows\INetCache\IE\2A5UJ2NG\India-coor-locator[1].pn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2601119" y="2346960"/>
            <a:ext cx="492413" cy="548640"/>
          </a:xfrm>
          <a:prstGeom prst="rect">
            <a:avLst/>
          </a:prstGeom>
          <a:noFill/>
        </p:spPr>
      </p:pic>
      <p:sp>
        <p:nvSpPr>
          <p:cNvPr id="1048721" name="Rectangle 18"/>
          <p:cNvSpPr/>
          <p:nvPr/>
        </p:nvSpPr>
        <p:spPr>
          <a:xfrm>
            <a:off x="530459" y="3200400"/>
            <a:ext cx="2456581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Ethanol Manufacturers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 share by Geography </a:t>
            </a:r>
          </a:p>
        </p:txBody>
      </p:sp>
      <p:sp>
        <p:nvSpPr>
          <p:cNvPr id="1048722" name="Rectangle 34"/>
          <p:cNvSpPr/>
          <p:nvPr/>
        </p:nvSpPr>
        <p:spPr>
          <a:xfrm>
            <a:off x="3286753" y="3200400"/>
            <a:ext cx="2494295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Ethanol Manufacturers 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Geography </a:t>
            </a:r>
          </a:p>
        </p:txBody>
      </p:sp>
      <p:sp>
        <p:nvSpPr>
          <p:cNvPr id="1048723" name="Rectangle 31"/>
          <p:cNvSpPr/>
          <p:nvPr/>
        </p:nvSpPr>
        <p:spPr>
          <a:xfrm>
            <a:off x="0" y="5969913"/>
            <a:ext cx="91440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No. of Buyers of global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(Ethanol) is 186 with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buying quantity of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9.8 K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</a:t>
            </a: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report also contains the profile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 country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with their buying quantities &amp; contact details</a:t>
            </a:r>
          </a:p>
        </p:txBody>
      </p:sp>
      <p:sp>
        <p:nvSpPr>
          <p:cNvPr id="1048724" name="Rectangle 37"/>
          <p:cNvSpPr/>
          <p:nvPr/>
        </p:nvSpPr>
        <p:spPr>
          <a:xfrm>
            <a:off x="6080760" y="3200400"/>
            <a:ext cx="2377440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Global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</a:t>
            </a:r>
          </a:p>
        </p:txBody>
      </p:sp>
      <p:sp>
        <p:nvSpPr>
          <p:cNvPr id="1048725" name="Rectangle 38"/>
          <p:cNvSpPr/>
          <p:nvPr/>
        </p:nvSpPr>
        <p:spPr>
          <a:xfrm>
            <a:off x="1095307" y="1857364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048726" name="Rectangle 33"/>
          <p:cNvSpPr/>
          <p:nvPr/>
        </p:nvSpPr>
        <p:spPr>
          <a:xfrm>
            <a:off x="6156960" y="3779520"/>
            <a:ext cx="2225040" cy="201168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Merck </a:t>
            </a:r>
            <a:r>
              <a:rPr lang="en-US" sz="1200" dirty="0" err="1" smtClean="0">
                <a:solidFill>
                  <a:srgbClr val="000000"/>
                </a:solidFill>
              </a:rPr>
              <a:t>KgaA</a:t>
            </a:r>
            <a:endParaRPr lang="en-US" sz="1200" dirty="0" smtClean="0">
              <a:solidFill>
                <a:srgbClr val="000000"/>
              </a:solidFill>
            </a:endParaRPr>
          </a:p>
          <a:p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err="1" smtClean="0">
                <a:solidFill>
                  <a:srgbClr val="000000"/>
                </a:solidFill>
              </a:rPr>
              <a:t>Ineos</a:t>
            </a:r>
            <a:r>
              <a:rPr lang="en-US" sz="1200" dirty="0" smtClean="0">
                <a:solidFill>
                  <a:srgbClr val="000000"/>
                </a:solidFill>
              </a:rPr>
              <a:t> Solvents </a:t>
            </a: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Germany </a:t>
            </a:r>
            <a:r>
              <a:rPr lang="en-US" sz="1200" dirty="0" err="1" smtClean="0">
                <a:solidFill>
                  <a:srgbClr val="000000"/>
                </a:solidFill>
              </a:rPr>
              <a:t>Gmbh</a:t>
            </a:r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err="1" smtClean="0">
                <a:solidFill>
                  <a:srgbClr val="000000"/>
                </a:solidFill>
              </a:rPr>
              <a:t>Lyondellbasell</a:t>
            </a:r>
            <a:endParaRPr lang="en-US" sz="1200" dirty="0" smtClean="0">
              <a:solidFill>
                <a:srgbClr val="000000"/>
              </a:solidFill>
            </a:endParaRPr>
          </a:p>
          <a:p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Euro-</a:t>
            </a:r>
            <a:r>
              <a:rPr lang="en-US" sz="1200" dirty="0" err="1" smtClean="0">
                <a:solidFill>
                  <a:srgbClr val="000000"/>
                </a:solidFill>
              </a:rPr>
              <a:t>Alkohol</a:t>
            </a:r>
            <a:endParaRPr lang="en-US" sz="1200" dirty="0" smtClean="0">
              <a:solidFill>
                <a:srgbClr val="000000"/>
              </a:solidFill>
            </a:endParaRP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Gmbh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48727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48728" name="Rectangle 35"/>
          <p:cNvSpPr/>
          <p:nvPr/>
        </p:nvSpPr>
        <p:spPr>
          <a:xfrm>
            <a:off x="1214414" y="4643446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048729" name="Rectangle 36"/>
          <p:cNvSpPr/>
          <p:nvPr/>
        </p:nvSpPr>
        <p:spPr>
          <a:xfrm>
            <a:off x="4357686" y="3929066"/>
            <a:ext cx="1000132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194304" name="Chart 39"/>
          <p:cNvGraphicFramePr>
            <a:graphicFrameLocks/>
          </p:cNvGraphicFramePr>
          <p:nvPr/>
        </p:nvGraphicFramePr>
        <p:xfrm>
          <a:off x="3000364" y="3857628"/>
          <a:ext cx="3000396" cy="196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194305" name="Chart 32"/>
          <p:cNvGraphicFramePr>
            <a:graphicFrameLocks/>
          </p:cNvGraphicFramePr>
          <p:nvPr/>
        </p:nvGraphicFramePr>
        <p:xfrm>
          <a:off x="357158" y="3857628"/>
          <a:ext cx="2571768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48730" name="AutoShape 2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731" name="AutoShape 4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732" name="AutoShape 6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733" name="AutoShape 8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734" name="AutoShape 10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735" name="AutoShape 12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736" name="AutoShape 14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737" name="AutoShape 18" descr="Coogee Chemicals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97185" name="Picture 1" descr="C:\Users\Andleeb\Downloads\logo\download (6).png"/>
          <p:cNvPicPr>
            <a:picLocks noChangeAspect="1" noChangeArrowheads="1"/>
          </p:cNvPicPr>
          <p:nvPr/>
        </p:nvPicPr>
        <p:blipFill>
          <a:blip r:embed="rId6"/>
          <a:srcRect t="13998" b="18664"/>
          <a:stretch>
            <a:fillRect/>
          </a:stretch>
        </p:blipFill>
        <p:spPr bwMode="auto">
          <a:xfrm>
            <a:off x="7317128" y="3857628"/>
            <a:ext cx="969648" cy="341201"/>
          </a:xfrm>
          <a:prstGeom prst="rect">
            <a:avLst/>
          </a:prstGeom>
          <a:noFill/>
        </p:spPr>
      </p:pic>
      <p:pic>
        <p:nvPicPr>
          <p:cNvPr id="2097186" name="Picture 2" descr="C:\Users\Andleeb\Downloads\logo\download (7).png"/>
          <p:cNvPicPr>
            <a:picLocks noChangeAspect="1" noChangeArrowheads="1"/>
          </p:cNvPicPr>
          <p:nvPr/>
        </p:nvPicPr>
        <p:blipFill>
          <a:blip r:embed="rId7"/>
          <a:srcRect t="28346" b="33071"/>
          <a:stretch>
            <a:fillRect/>
          </a:stretch>
        </p:blipFill>
        <p:spPr bwMode="auto">
          <a:xfrm>
            <a:off x="7358082" y="4429132"/>
            <a:ext cx="1000132" cy="192937"/>
          </a:xfrm>
          <a:prstGeom prst="rect">
            <a:avLst/>
          </a:prstGeom>
          <a:noFill/>
        </p:spPr>
      </p:pic>
      <p:pic>
        <p:nvPicPr>
          <p:cNvPr id="2097187" name="Picture 3" descr="C:\Users\Andleeb\Downloads\logo\download (8).png"/>
          <p:cNvPicPr>
            <a:picLocks noChangeAspect="1" noChangeArrowheads="1"/>
          </p:cNvPicPr>
          <p:nvPr/>
        </p:nvPicPr>
        <p:blipFill>
          <a:blip r:embed="rId8"/>
          <a:srcRect l="13858" t="33746" r="12598" b="35996"/>
          <a:stretch>
            <a:fillRect/>
          </a:stretch>
        </p:blipFill>
        <p:spPr bwMode="auto">
          <a:xfrm>
            <a:off x="7215206" y="4857760"/>
            <a:ext cx="1128855" cy="260081"/>
          </a:xfrm>
          <a:prstGeom prst="rect">
            <a:avLst/>
          </a:prstGeom>
          <a:noFill/>
        </p:spPr>
      </p:pic>
      <p:pic>
        <p:nvPicPr>
          <p:cNvPr id="2097188" name="Picture 4" descr="C:\Users\Andleeb\Downloads\logo\download (14).jpg"/>
          <p:cNvPicPr>
            <a:picLocks noChangeAspect="1" noChangeArrowheads="1"/>
          </p:cNvPicPr>
          <p:nvPr/>
        </p:nvPicPr>
        <p:blipFill>
          <a:blip r:embed="rId9"/>
          <a:srcRect r="34003" b="25917"/>
          <a:stretch>
            <a:fillRect/>
          </a:stretch>
        </p:blipFill>
        <p:spPr bwMode="auto">
          <a:xfrm>
            <a:off x="7643834" y="5214950"/>
            <a:ext cx="590596" cy="4014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516</Words>
  <Application>Microsoft Office PowerPoint</Application>
  <PresentationFormat>On-screen Show (4:3)</PresentationFormat>
  <Paragraphs>132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1</cp:revision>
  <dcterms:created xsi:type="dcterms:W3CDTF">2020-02-20T17:59:25Z</dcterms:created>
  <dcterms:modified xsi:type="dcterms:W3CDTF">2022-02-11T07:01:06Z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